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3" y="5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00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551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14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468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003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664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423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351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187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624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368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29097-47AA-46A0-B7F4-A67AB1377557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506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thumb/a/a5/CivilDefence.svg/1200px-CivilDefenc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587" y="1025729"/>
            <a:ext cx="5330825" cy="5330825"/>
          </a:xfrm>
          <a:prstGeom prst="rect">
            <a:avLst/>
          </a:prstGeom>
          <a:noFill/>
          <a:effectLst>
            <a:glow rad="127000">
              <a:schemeClr val="accent2">
                <a:lumMod val="20000"/>
                <a:lumOff val="8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кругленный прямоугольник 12"/>
          <p:cNvSpPr/>
          <p:nvPr/>
        </p:nvSpPr>
        <p:spPr>
          <a:xfrm>
            <a:off x="62374" y="749452"/>
            <a:ext cx="4153812" cy="2958711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65829" y="172396"/>
            <a:ext cx="7237412" cy="614381"/>
          </a:xfr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91000"/>
              </a:srgbClr>
            </a:solidFill>
          </a:ln>
        </p:spPr>
        <p:txBody>
          <a:bodyPr>
            <a:normAutofit/>
          </a:bodyPr>
          <a:lstStyle/>
          <a:p>
            <a:r>
              <a:rPr lang="ru-RU" sz="35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ГРАЖДАНСКАЯ ОБОРОНА</a:t>
            </a:r>
            <a:endParaRPr lang="ru-RU" sz="35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5317" y="3861164"/>
            <a:ext cx="4150869" cy="2958711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1400" b="1" u="sng" dirty="0" smtClean="0">
              <a:solidFill>
                <a:srgbClr val="FF0000"/>
              </a:solidFill>
            </a:endParaRPr>
          </a:p>
          <a:p>
            <a:pPr lvl="0" algn="ctr"/>
            <a:endParaRPr lang="ru-RU" sz="1400" b="1" u="sng" dirty="0">
              <a:solidFill>
                <a:srgbClr val="FF0000"/>
              </a:solidFill>
            </a:endParaRPr>
          </a:p>
          <a:p>
            <a:pPr lvl="0" algn="ctr"/>
            <a:r>
              <a:rPr lang="ru-RU" sz="1400" b="1" u="sng" dirty="0" smtClean="0">
                <a:solidFill>
                  <a:srgbClr val="FF0000"/>
                </a:solidFill>
              </a:rPr>
              <a:t>Если </a:t>
            </a:r>
            <a:r>
              <a:rPr lang="ru-RU" sz="1400" b="1" u="sng" dirty="0">
                <a:solidFill>
                  <a:srgbClr val="FF0000"/>
                </a:solidFill>
              </a:rPr>
              <a:t>Вы дома:</a:t>
            </a:r>
          </a:p>
          <a:p>
            <a:pPr lvl="0" algn="ctr"/>
            <a:r>
              <a:rPr lang="ru-RU" sz="1100" b="1" dirty="0" smtClean="0">
                <a:solidFill>
                  <a:prstClr val="black"/>
                </a:solidFill>
              </a:rPr>
              <a:t>- </a:t>
            </a:r>
            <a:r>
              <a:rPr lang="ru-RU" sz="1100" b="1" dirty="0">
                <a:solidFill>
                  <a:prstClr val="black"/>
                </a:solidFill>
              </a:rPr>
              <a:t>Сохранять спокойствие, укрыться в помещении без окон, со сплошными стенами, не подходить к окнам</a:t>
            </a:r>
          </a:p>
          <a:p>
            <a:pPr lvl="0" algn="ctr"/>
            <a:r>
              <a:rPr lang="ru-RU" sz="1400" b="1" u="sng" dirty="0">
                <a:solidFill>
                  <a:srgbClr val="FF0000"/>
                </a:solidFill>
              </a:rPr>
              <a:t>Если Вы на улице:</a:t>
            </a:r>
          </a:p>
          <a:p>
            <a:pPr lvl="0" algn="ctr"/>
            <a:r>
              <a:rPr lang="ru-RU" sz="1100" b="1" dirty="0">
                <a:solidFill>
                  <a:prstClr val="black"/>
                </a:solidFill>
              </a:rPr>
              <a:t>- Зайти в здание, укрыться в помещении без окон, при возможности спуститься в подвальное помещение.  При отсутствии укрытия – необходимо лечь на землю и переждать обстрел</a:t>
            </a:r>
          </a:p>
          <a:p>
            <a:pPr lvl="0" algn="ctr"/>
            <a:r>
              <a:rPr lang="ru-RU" sz="1400" b="1" u="sng" dirty="0">
                <a:solidFill>
                  <a:srgbClr val="FF0000"/>
                </a:solidFill>
              </a:rPr>
              <a:t>Если Вы в транспорте:</a:t>
            </a:r>
          </a:p>
          <a:p>
            <a:pPr marL="171450" lvl="0" indent="-171450" algn="ctr">
              <a:buFontTx/>
              <a:buChar char="-"/>
            </a:pPr>
            <a:r>
              <a:rPr lang="ru-RU" sz="1100" b="1" dirty="0">
                <a:solidFill>
                  <a:prstClr val="black"/>
                </a:solidFill>
              </a:rPr>
              <a:t>Выйти из транспорта и укрыться в безопасном месте (временном укрытии), в личном транспорте необходимо остановиться, лечь на землю, но не рядом с машиной и желательно со стороны противоположной обстрелу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245026" y="859667"/>
            <a:ext cx="3881531" cy="5948580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Эвакуация </a:t>
            </a:r>
            <a:r>
              <a:rPr lang="ru-RU" sz="1400" b="1" dirty="0" smtClean="0">
                <a:solidFill>
                  <a:schemeClr val="tx1"/>
                </a:solidFill>
              </a:rPr>
              <a:t>может проводиться при аварии, катастрофе, стихийном бедствии или в случае военных конфликтов.</a:t>
            </a:r>
          </a:p>
          <a:p>
            <a:pPr algn="ctr"/>
            <a:r>
              <a:rPr lang="ru-RU" sz="1500" b="1" u="sng" dirty="0" smtClean="0">
                <a:solidFill>
                  <a:srgbClr val="FF0000"/>
                </a:solidFill>
              </a:rPr>
              <a:t>ПРЕЖДЕ </a:t>
            </a:r>
            <a:r>
              <a:rPr lang="ru-RU" sz="1500" b="1" u="sng" dirty="0" smtClean="0">
                <a:solidFill>
                  <a:srgbClr val="FF0000"/>
                </a:solidFill>
              </a:rPr>
              <a:t>ЧЕМ ПОКИНУТЬ МЕСТО ПРОЖИВАНИЯ:</a:t>
            </a:r>
          </a:p>
          <a:p>
            <a:pPr marL="171450" indent="-171450" algn="just"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Выключите все осветительные и нагревательные приборы; 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-Закройте краны водопроводной и газовой сетей, окна; - Закройте квартиру (дом, комнату)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u="sng" dirty="0" smtClean="0">
                <a:solidFill>
                  <a:srgbClr val="FF0000"/>
                </a:solidFill>
              </a:rPr>
              <a:t>ЧТО </a:t>
            </a:r>
            <a:r>
              <a:rPr lang="ru-RU" b="1" u="sng" dirty="0" smtClean="0">
                <a:solidFill>
                  <a:srgbClr val="FF0000"/>
                </a:solidFill>
              </a:rPr>
              <a:t>ВЗЯТЬ С СОБОЙ: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- Личные документы (паспорт, военный билет, свидетельство о браке, о рождении детей, пенсионное удостоверение), деньги (банковские карты);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- Продукты питания на 2-3 суток, питьевую воду. – одежду, обувь, туалетные принадлежности. – кружку, миску, ложку, нож, спички.</a:t>
            </a: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662943" y="1004162"/>
            <a:ext cx="3329499" cy="475304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Порядок действий по сигналу «ВНИМАНИЕ ВСЕМ!»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66839" y="3863711"/>
            <a:ext cx="3907434" cy="2958711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1000" b="1" dirty="0" smtClean="0">
                <a:solidFill>
                  <a:schemeClr val="bg1"/>
                </a:solidFill>
              </a:rPr>
              <a:t>Для получения оперативной информации, посредством </a:t>
            </a:r>
            <a:r>
              <a:rPr lang="en-US" sz="1000" b="1" dirty="0" smtClean="0">
                <a:solidFill>
                  <a:schemeClr val="bg1"/>
                </a:solidFill>
              </a:rPr>
              <a:t>push</a:t>
            </a:r>
            <a:r>
              <a:rPr lang="ru-RU" sz="1000" b="1" dirty="0" smtClean="0">
                <a:solidFill>
                  <a:schemeClr val="bg1"/>
                </a:solidFill>
              </a:rPr>
              <a:t>-уведомлений, об опасности возникновения возможных угроз и рисков рекомендуем 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установить мобильное приложение по 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безопасности «МЧС России»</a:t>
            </a:r>
          </a:p>
          <a:p>
            <a:pPr algn="ctr"/>
            <a:r>
              <a:rPr lang="en-US" sz="1200" i="1" dirty="0" smtClean="0"/>
              <a:t>App Store                 Google Play                    RuStore   </a:t>
            </a:r>
            <a:endParaRPr lang="ru-RU" sz="1200" i="1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266839" y="859201"/>
            <a:ext cx="3927659" cy="2958711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u="sng" dirty="0" smtClean="0">
              <a:solidFill>
                <a:srgbClr val="FF0000"/>
              </a:solidFill>
            </a:endParaRPr>
          </a:p>
          <a:p>
            <a:pPr algn="ctr"/>
            <a:endParaRPr lang="ru-RU" sz="2400" b="1" u="sng" dirty="0" smtClean="0">
              <a:solidFill>
                <a:srgbClr val="FF0000"/>
              </a:solidFill>
            </a:endParaRPr>
          </a:p>
          <a:p>
            <a:pPr algn="ctr"/>
            <a:endParaRPr lang="ru-RU" sz="2400" b="1" u="sng" dirty="0" smtClean="0">
              <a:solidFill>
                <a:srgbClr val="FF0000"/>
              </a:solidFill>
            </a:endParaRPr>
          </a:p>
          <a:p>
            <a:pPr algn="ctr"/>
            <a:r>
              <a:rPr lang="ru-RU" sz="2400" b="1" u="sng" dirty="0" smtClean="0">
                <a:solidFill>
                  <a:srgbClr val="FF0000"/>
                </a:solidFill>
              </a:rPr>
              <a:t>Ни в коем случае нельзя:</a:t>
            </a:r>
            <a:endParaRPr lang="ru-RU" sz="1200" b="1" u="sng" dirty="0" smtClean="0">
              <a:solidFill>
                <a:srgbClr val="FF0000"/>
              </a:solidFill>
            </a:endParaRPr>
          </a:p>
          <a:p>
            <a:pPr marL="171450" indent="-171450" algn="ctr">
              <a:buFontTx/>
              <a:buChar char="-"/>
            </a:pPr>
            <a:r>
              <a:rPr lang="ru-RU" sz="1200" b="1" dirty="0" smtClean="0">
                <a:solidFill>
                  <a:schemeClr val="tx1"/>
                </a:solidFill>
              </a:rPr>
              <a:t>Находиться в прямой видимости летательного аппарата; </a:t>
            </a:r>
          </a:p>
          <a:p>
            <a:pPr marL="171450" indent="-171450" algn="ctr">
              <a:buFontTx/>
              <a:buChar char="-"/>
            </a:pPr>
            <a:r>
              <a:rPr lang="ru-RU" sz="1200" b="1" dirty="0" smtClean="0">
                <a:solidFill>
                  <a:schemeClr val="tx1"/>
                </a:solidFill>
              </a:rPr>
              <a:t>Пытаться сбить аппарат подручными и иными средствами поражения.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Сообщить о БПЛА в службу </a:t>
            </a:r>
            <a:r>
              <a:rPr lang="ru-RU" sz="1500" b="1" dirty="0" smtClean="0">
                <a:solidFill>
                  <a:srgbClr val="FF0000"/>
                </a:solidFill>
              </a:rPr>
              <a:t>112</a:t>
            </a:r>
          </a:p>
          <a:p>
            <a:pPr algn="ctr"/>
            <a:endParaRPr lang="ru-RU" sz="15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1600" b="1" u="sng" dirty="0" smtClean="0">
                <a:solidFill>
                  <a:srgbClr val="FF0000"/>
                </a:solidFill>
              </a:rPr>
              <a:t>ГЛАВНОЕ – СОХРАНЯТЬ СПОКОЙСТВИЕ</a:t>
            </a:r>
          </a:p>
          <a:p>
            <a:pPr marL="171450" indent="-171450" algn="ctr">
              <a:buFontTx/>
              <a:buChar char="-"/>
            </a:pPr>
            <a:endParaRPr lang="ru-RU" sz="1200" b="1" dirty="0" smtClean="0">
              <a:solidFill>
                <a:schemeClr val="tx1"/>
              </a:solidFill>
            </a:endParaRPr>
          </a:p>
          <a:p>
            <a:pPr marL="171450" indent="-171450" algn="ctr">
              <a:buFontTx/>
              <a:buChar char="-"/>
            </a:pPr>
            <a:endParaRPr lang="ru-RU" sz="1200" b="1" dirty="0" smtClean="0">
              <a:solidFill>
                <a:schemeClr val="tx1"/>
              </a:solidFill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4519835" y="3952932"/>
            <a:ext cx="3329499" cy="343686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Приложение «МЧС РОССИИ»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4519835" y="1115844"/>
            <a:ext cx="3329499" cy="727244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Порядок действий при обнаружении беспилотного летательного аппарата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8548550" y="1118782"/>
            <a:ext cx="3329499" cy="475304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Порядок действий при объявлении «ЭВАКУАЦИИ»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4488" y="5450407"/>
            <a:ext cx="1244054" cy="1219338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9070" y="5440951"/>
            <a:ext cx="1194448" cy="1224687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94271" y="5430082"/>
            <a:ext cx="1229349" cy="1246423"/>
          </a:xfrm>
          <a:prstGeom prst="rect">
            <a:avLst/>
          </a:prstGeom>
        </p:spPr>
      </p:pic>
      <p:sp>
        <p:nvSpPr>
          <p:cNvPr id="22" name="Заголовок 1"/>
          <p:cNvSpPr txBox="1">
            <a:spLocks/>
          </p:cNvSpPr>
          <p:nvPr/>
        </p:nvSpPr>
        <p:spPr>
          <a:xfrm>
            <a:off x="447866" y="3891268"/>
            <a:ext cx="3329499" cy="475304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Порядок действий при авиационной опасности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66401" y="1521414"/>
            <a:ext cx="4020538" cy="2331513"/>
          </a:xfrm>
          <a:prstGeom prst="roundRect">
            <a:avLst>
              <a:gd name="adj" fmla="val 16667"/>
            </a:avLst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90000" tIns="45000" rIns="90000" bIns="45000" anchor="t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- включите телевизор, радиоприемник (и другие имеющиеся источники информации);</a:t>
            </a:r>
            <a:endParaRPr kumimoji="0" lang="ru-RU" sz="1200" b="0" i="0" u="none" strike="noStrike" kern="0" cap="none" spc="-1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- прослушайте (прочитайте) сообщение о сложившейся ситуации и порядке действий (пользуйтесь         </a:t>
            </a:r>
            <a:endParaRPr kumimoji="0" lang="ru-RU" sz="1200" b="0" i="0" u="none" strike="noStrike" kern="0" cap="none" spc="-1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информацией, поступающей только из официальных источников);</a:t>
            </a:r>
            <a:endParaRPr kumimoji="0" lang="ru-RU" sz="1200" b="0" i="0" u="none" strike="noStrike" kern="0" cap="none" spc="-1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- доведите полученную информацию до родственников и соседей (они могли не слышать сигнал);</a:t>
            </a:r>
            <a:endParaRPr kumimoji="0" lang="ru-RU" sz="1200" b="0" i="0" u="none" strike="noStrike" kern="0" cap="none" spc="-1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-1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- </a:t>
            </a:r>
            <a:r>
              <a:rPr kumimoji="0" lang="ru-RU" sz="1200" b="1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действуйте в соответствии с полученным сообщением;</a:t>
            </a:r>
            <a:endParaRPr kumimoji="0" lang="ru-RU" sz="1200" b="0" i="0" u="none" strike="noStrike" kern="0" cap="none" spc="-1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-1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- сохраняйте спокойствие и не паникуйте</a:t>
            </a:r>
            <a:endParaRPr kumimoji="0" lang="ru-RU" sz="1200" b="0" i="0" u="none" strike="noStrike" kern="0" cap="none" spc="-1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8362950" y="5971442"/>
            <a:ext cx="3562647" cy="836805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2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Для своевременного получения сигналов оповещения необходимо вступить в группу РСЧС Острогожск по ссылке   </a:t>
            </a:r>
            <a:r>
              <a:rPr lang="en-US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t.me/ostrog112</a:t>
            </a:r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 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194519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375</Words>
  <Application>Microsoft Office PowerPoint</Application>
  <PresentationFormat>Широкоэкранный</PresentationFormat>
  <Paragraphs>46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Aharoni</vt:lpstr>
      <vt:lpstr>Arial</vt:lpstr>
      <vt:lpstr>Arial Black</vt:lpstr>
      <vt:lpstr>Calibri</vt:lpstr>
      <vt:lpstr>Calibri Light</vt:lpstr>
      <vt:lpstr>Тема Office</vt:lpstr>
      <vt:lpstr>ГРАЖДАНСКАЯ ОБОРОНА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ГРАЖДАНСКАЯ ОБОРОНА</dc:title>
  <dc:creator>Вадим</dc:creator>
  <cp:lastModifiedBy>Людмила Бессмельцева</cp:lastModifiedBy>
  <cp:revision>23</cp:revision>
  <dcterms:created xsi:type="dcterms:W3CDTF">2024-02-27T09:09:13Z</dcterms:created>
  <dcterms:modified xsi:type="dcterms:W3CDTF">2024-07-08T07:24:45Z</dcterms:modified>
</cp:coreProperties>
</file>